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96" r:id="rId3"/>
    <p:sldId id="374" r:id="rId4"/>
    <p:sldId id="377" r:id="rId5"/>
    <p:sldId id="378" r:id="rId6"/>
    <p:sldId id="379" r:id="rId7"/>
    <p:sldId id="375" r:id="rId8"/>
    <p:sldId id="376" r:id="rId9"/>
    <p:sldId id="381" r:id="rId10"/>
    <p:sldId id="386" r:id="rId11"/>
    <p:sldId id="384" r:id="rId12"/>
    <p:sldId id="380" r:id="rId13"/>
    <p:sldId id="385" r:id="rId14"/>
    <p:sldId id="383" r:id="rId15"/>
    <p:sldId id="382" r:id="rId16"/>
    <p:sldId id="324" r:id="rId17"/>
    <p:sldId id="355" r:id="rId18"/>
    <p:sldId id="32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6" autoAdjust="0"/>
    <p:restoredTop sz="87688" autoAdjust="0"/>
  </p:normalViewPr>
  <p:slideViewPr>
    <p:cSldViewPr snapToGrid="0">
      <p:cViewPr varScale="1">
        <p:scale>
          <a:sx n="75" d="100"/>
          <a:sy n="75" d="100"/>
        </p:scale>
        <p:origin x="9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04FF29-0B78-4D14-B973-D6C322D130F5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1018FD-7C18-4B12-B211-D27F669C0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43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018FD-7C18-4B12-B211-D27F669C0EB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2430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1460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018FD-7C18-4B12-B211-D27F669C0EB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9142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 involves a computer executing a task a human could do.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Machine learning involves the computer learning from its experience and making decisions based on the information.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6931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7289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5789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658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38457-E297-40E8-8039-C9A38252DE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349A0C-B72F-4F06-B5D6-AEBBB20031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4C5AA-3911-4989-909A-EE14EA592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E095B-CCFC-4AFC-8E0D-457A3F5AA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C927EB-3916-4F67-9C7C-89831F05B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381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CD80D-B9FB-45AB-B088-5A0D07F14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D46577-7DD3-45C6-9C20-5A812FB63C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2F077B-4A5C-4DAA-9AE5-69FACDC95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3C11A-3925-4EAF-98EA-510BE5609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98A2C-C0A9-4E1B-BC63-0E9F8DBCA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01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AB0389-297E-470C-B63A-10739575EC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C775D4-D96C-49F6-96B3-FEC2247BC0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36F9A-3E53-4D19-8B22-3AD998458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87365D-12BB-476A-BCA7-0EEE136EC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9DC9A-D9E7-4C66-80BC-EDB1E81AE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500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9838C-837C-4A6B-95A4-A64E9E10B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3CC4F-77D3-4B5F-AC62-A323502F68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310DDA-7904-46F7-87C2-8229C2974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193DE6-746F-4282-A155-D0B1A3F3E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6B0D8-C2B6-46EB-B5CB-8281EA5B1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48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25B67-4C55-4547-9B7A-917E0A93C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862E36-00D7-493B-B6EE-76659E5EA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3A4051-1D45-4E73-8057-31A744385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F50AE-AF2A-4132-A42E-C60A5A3B0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14249-0AAE-46E7-8618-421A6D885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431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F6E71-CCF1-4B23-922A-5FB513AE3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20288-E9DF-48E3-9302-B0EA346AE9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05FA34-F7DB-45A2-B002-64F08F58E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5087EB-94F6-4065-BF20-3793FC875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E1-1300-4113-8CD3-44890CFA9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03F054-A3A6-42C9-B0AD-CAAF420CE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29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6B6DE-205F-4F26-A762-2685990A1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0EF645-20E8-4742-A911-05B557B3F1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D44F02-5E92-46C1-8F65-CBCEE89482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02FC7-9EA4-45C1-9448-6D3FF3D20F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F341DC-F285-4836-ABC7-8159E1E23F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362309-FD63-4878-99D7-05B74E170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ED3BEB-6D6F-48C2-9110-00E364524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220358-6DDA-49E5-AB5E-19ED198A0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746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E5738-0C8A-4C02-9B4E-7FD208B0B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45A6F7-5C37-4271-914C-F3596E4F7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AAC93B-6283-4141-B4AB-7D37B2323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1B1BAC-580F-4F34-A430-0AB3B3CEA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014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4E55F8-F433-4655-9662-DCF7880C2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A21C3F-41C1-495B-B5DC-0A4B8E99E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FE4F8B-01B7-4CA0-8F88-BDB83580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180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98880-F268-4749-8C6E-67C1E6A2D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76491-511C-45E9-A582-7684550C43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D5229C-5285-48E8-9437-432B922103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5D715-CEE3-4669-B355-E44B03A8D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9DF808-49B6-47DE-BA7B-B02346E7D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1DB801-9652-4BEA-8345-40FE0A5E4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363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EF38D-5BB6-4426-9805-811964D7A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CED522-AE6F-443B-8B88-322C56769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41A74-96A9-44CC-8E1C-E28E985E62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9BD484-973C-44F3-9625-70A99BFC7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EF468-D832-4745-9164-392EA9BFC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040D31-461B-4676-BA98-ED1975E7E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527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E83D-7E51-4202-8051-629337DFA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4A5F13-C512-4886-AD64-19002A374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7D7F7-25D1-419E-939C-7961D92F87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16E22-7384-4B28-AF1D-4938F047DD22}" type="datetimeFigureOut">
              <a:rPr lang="en-US" smtClean="0"/>
              <a:t>5/4/2022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EF46CF-5813-4C06-87FE-4C61E38755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32AD9-6221-4950-8E06-2306F2C7B5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751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vIiMlD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miro.medium.com/max/1910/1*fLGuAUT5imTIGAeA4zzaWA.png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i.pinimg.com/originals/0a/76/eb/0a76eb3c95c249cdff9449af08ac4efc.png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tnet.microsoft.com/apps/machinelearning-ai/ml-dotnet/customers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aveenraghuvanshi/tech-sessions/blob/master/04052022-CloudLunchAndLearn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bit.ly/3vIiMlD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s://docs.microsoft.com/en-us/azure/azure-functions/functions-develop-vs" TargetMode="External"/><Relationship Id="rId7" Type="http://schemas.openxmlformats.org/officeDocument/2006/relationships/hyperlink" Target="https://docs.microsoft.com/en-us/dotnet/machine-learning/tutorials/object-detection-onnx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en-us/samples/dotnet/machinelearning-samples/mlnet-image-classification-transfer-learning/" TargetMode="External"/><Relationship Id="rId5" Type="http://schemas.openxmlformats.org/officeDocument/2006/relationships/hyperlink" Target="https://docs.microsoft.com/en-us/dotnet/machine-learning/tutorials/image-classification" TargetMode="External"/><Relationship Id="rId4" Type="http://schemas.openxmlformats.org/officeDocument/2006/relationships/hyperlink" Target="https://blog.rasmustc.com/multipart-data-with-azure-functions-httptriggers/" TargetMode="Externa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hyperlink" Target="https://in.linkedin.com/in/praveenraghuvanshi" TargetMode="External"/><Relationship Id="rId7" Type="http://schemas.openxmlformats.org/officeDocument/2006/relationships/hyperlink" Target="https://t.me/joinchat/IifUJQ_PuYT757Turx-nLg" TargetMode="External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png"/><Relationship Id="rId11" Type="http://schemas.openxmlformats.org/officeDocument/2006/relationships/hyperlink" Target="https://bit.ly/3vIiMlD" TargetMode="External"/><Relationship Id="rId5" Type="http://schemas.openxmlformats.org/officeDocument/2006/relationships/image" Target="../media/image16.png"/><Relationship Id="rId10" Type="http://schemas.openxmlformats.org/officeDocument/2006/relationships/image" Target="../media/image20.png"/><Relationship Id="rId4" Type="http://schemas.openxmlformats.org/officeDocument/2006/relationships/hyperlink" Target="https://github.com/praveenraghuvanshi1512" TargetMode="External"/><Relationship Id="rId9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anielhkim.net/2020/02/27/serverless-cloud-computin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quantdare.com/what-is-the-difference-between-deep-learning-and-machine-learnin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quantdare.com/what-is-the-difference-between-deep-learning-and-machine-learnin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80E5FECD-C9FF-49B3-B1FD-6B2D855C4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590A36-9D6F-4DD7-BC02-EB908D503E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4815" y="798703"/>
            <a:ext cx="5221185" cy="3072015"/>
          </a:xfrm>
        </p:spPr>
        <p:txBody>
          <a:bodyPr anchor="b">
            <a:normAutofit/>
          </a:bodyPr>
          <a:lstStyle/>
          <a:p>
            <a:r>
              <a:rPr lang="en-US" sz="4200">
                <a:solidFill>
                  <a:srgbClr val="FFFFFF"/>
                </a:solidFill>
              </a:rPr>
              <a:t>Serverless Deep Neural Network(DNN) with Azure Functions and ML.Net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A80316-2389-435B-BF57-9809FC3A08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0148" y="3962792"/>
            <a:ext cx="5221185" cy="2102108"/>
          </a:xfrm>
        </p:spPr>
        <p:txBody>
          <a:bodyPr anchor="t">
            <a:normAutofit lnSpcReduction="10000"/>
          </a:bodyPr>
          <a:lstStyle/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</a:rPr>
              <a:t>Praveen Raghuvanshi</a:t>
            </a:r>
          </a:p>
          <a:p>
            <a:r>
              <a:rPr lang="en-US" dirty="0">
                <a:solidFill>
                  <a:srgbClr val="FFFFFF"/>
                </a:solidFill>
              </a:rPr>
              <a:t>@praveenraghuvan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>
                <a:solidFill>
                  <a:srgbClr val="FFFFFF"/>
                </a:solidFill>
                <a:hlinkClick r:id="rId3"/>
              </a:rPr>
              <a:t>https://bit.ly/3vIiMlD</a:t>
            </a:r>
            <a:endParaRPr lang="en-US" dirty="0">
              <a:solidFill>
                <a:srgbClr val="FFFFFF"/>
              </a:solidFill>
            </a:endParaRPr>
          </a:p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F5569EEC-E12F-4856-B407-02B2813A4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04059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CF860788-3A6A-45A3-B3F1-06F159665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67336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CCF4589E-742B-42B6-BBD9-8A92E60D66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1243" y="2238368"/>
            <a:ext cx="4939504" cy="1998317"/>
          </a:xfrm>
          <a:custGeom>
            <a:avLst/>
            <a:gdLst/>
            <a:ahLst/>
            <a:cxnLst/>
            <a:rect l="l" t="t" r="r" b="b"/>
            <a:pathLst>
              <a:path w="4579832" h="5347063">
                <a:moveTo>
                  <a:pt x="106985" y="0"/>
                </a:moveTo>
                <a:lnTo>
                  <a:pt x="4472847" y="0"/>
                </a:lnTo>
                <a:cubicBezTo>
                  <a:pt x="4531933" y="0"/>
                  <a:pt x="4579832" y="47899"/>
                  <a:pt x="4579832" y="106985"/>
                </a:cubicBezTo>
                <a:lnTo>
                  <a:pt x="4579832" y="5240078"/>
                </a:lnTo>
                <a:cubicBezTo>
                  <a:pt x="4579832" y="5299164"/>
                  <a:pt x="4531933" y="5347063"/>
                  <a:pt x="4472847" y="5347063"/>
                </a:cubicBezTo>
                <a:lnTo>
                  <a:pt x="106985" y="5347063"/>
                </a:lnTo>
                <a:cubicBezTo>
                  <a:pt x="47899" y="5347063"/>
                  <a:pt x="0" y="5299164"/>
                  <a:pt x="0" y="5240078"/>
                </a:cubicBezTo>
                <a:lnTo>
                  <a:pt x="0" y="106985"/>
                </a:lnTo>
                <a:cubicBezTo>
                  <a:pt x="0" y="47899"/>
                  <a:pt x="47899" y="0"/>
                  <a:pt x="106985" y="0"/>
                </a:cubicBezTo>
                <a:close/>
              </a:path>
            </a:pathLst>
          </a:custGeom>
        </p:spPr>
      </p:pic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DF1E3393-B852-4883-B778-ED3525112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32259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0" name="Freeform: Shape 89">
            <a:extLst>
              <a:ext uri="{FF2B5EF4-FFF2-40B4-BE49-F238E27FC236}">
                <a16:creationId xmlns:a16="http://schemas.microsoft.com/office/drawing/2014/main" id="{39853D09-4205-4CC7-83EB-288E886AC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8440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2" name="Freeform: Shape 91">
            <a:extLst>
              <a:ext uri="{FF2B5EF4-FFF2-40B4-BE49-F238E27FC236}">
                <a16:creationId xmlns:a16="http://schemas.microsoft.com/office/drawing/2014/main" id="{0D040B79-3E73-4A31-840D-D6B9C9FDF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47511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4" name="Freeform: Shape 93">
            <a:extLst>
              <a:ext uri="{FF2B5EF4-FFF2-40B4-BE49-F238E27FC236}">
                <a16:creationId xmlns:a16="http://schemas.microsoft.com/office/drawing/2014/main" id="{156C6AE5-3F8B-42AC-9EA4-1B686A11E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43820" y="5835650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40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Classification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30BB65F-46E9-4136-B79A-6364E6793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0741" y="1821748"/>
            <a:ext cx="7991475" cy="435521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A4F008B-C022-4C5B-9D74-A05B15BF43DB}"/>
              </a:ext>
            </a:extLst>
          </p:cNvPr>
          <p:cNvSpPr/>
          <p:nvPr/>
        </p:nvSpPr>
        <p:spPr>
          <a:xfrm>
            <a:off x="1647191" y="6176963"/>
            <a:ext cx="85984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https://miro.medium.com/max/1910/1*fLGuAUT5imTIGAeA4zzaWA.png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841FBFC-47A7-4EC0-B48B-D853D27CF4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1289" y="8038"/>
            <a:ext cx="2276793" cy="7525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8ECE6B0-97A1-43C2-833A-40CEFA0D88CC}"/>
              </a:ext>
            </a:extLst>
          </p:cNvPr>
          <p:cNvSpPr txBox="1"/>
          <p:nvPr/>
        </p:nvSpPr>
        <p:spPr>
          <a:xfrm>
            <a:off x="1" y="6413827"/>
            <a:ext cx="242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https://bit.ly/3vIiMlD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61817E16-843C-4290-BA42-0278FBB4D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955283" y="6459785"/>
            <a:ext cx="3135117" cy="365125"/>
          </a:xfrm>
        </p:spPr>
        <p:txBody>
          <a:bodyPr/>
          <a:lstStyle/>
          <a:p>
            <a:r>
              <a:rPr lang="en-US" sz="2800" dirty="0"/>
              <a:t>@</a:t>
            </a:r>
            <a:r>
              <a:rPr lang="en-US" sz="2800" dirty="0" err="1"/>
              <a:t>praveenraghuvan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81372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 Learning – </a:t>
            </a:r>
            <a:r>
              <a:rPr lang="en-US" dirty="0" err="1"/>
              <a:t>MobileNet</a:t>
            </a:r>
            <a:r>
              <a:rPr lang="en-US" dirty="0"/>
              <a:t> V2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021" y="1846263"/>
            <a:ext cx="5796283" cy="4022725"/>
          </a:xfrm>
        </p:spPr>
      </p:pic>
      <p:sp>
        <p:nvSpPr>
          <p:cNvPr id="10" name="Rectangle 9"/>
          <p:cNvSpPr/>
          <p:nvPr/>
        </p:nvSpPr>
        <p:spPr>
          <a:xfrm>
            <a:off x="1709335" y="5872885"/>
            <a:ext cx="85984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https://i.pinimg.com/originals/0a/76/eb/0a76eb3c95c249cdff9449af08ac4efc.png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9D4D07F-1D1A-43BF-B0D8-2B95975610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1289" y="8038"/>
            <a:ext cx="2276793" cy="7525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C16E121-F8C8-4655-B215-1BCF12E3BC54}"/>
              </a:ext>
            </a:extLst>
          </p:cNvPr>
          <p:cNvSpPr txBox="1"/>
          <p:nvPr/>
        </p:nvSpPr>
        <p:spPr>
          <a:xfrm>
            <a:off x="1" y="6413827"/>
            <a:ext cx="242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https://bit.ly/3vIiMlD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220EF193-E2FF-4906-A755-3DA82E4B1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955283" y="6459785"/>
            <a:ext cx="3135117" cy="365125"/>
          </a:xfrm>
        </p:spPr>
        <p:txBody>
          <a:bodyPr/>
          <a:lstStyle/>
          <a:p>
            <a:r>
              <a:rPr lang="en-US" sz="2800" dirty="0"/>
              <a:t>@</a:t>
            </a:r>
            <a:r>
              <a:rPr lang="en-US" sz="2800" dirty="0" err="1"/>
              <a:t>praveenraghuvan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04129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ML.Net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0" y="1857326"/>
            <a:ext cx="8195638" cy="4416097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CD82B7-83D8-4254-ADA8-2F0B37660E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1289" y="8038"/>
            <a:ext cx="2276793" cy="7525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7CE64C7-51CF-448E-8E44-881D64AA457A}"/>
              </a:ext>
            </a:extLst>
          </p:cNvPr>
          <p:cNvSpPr txBox="1"/>
          <p:nvPr/>
        </p:nvSpPr>
        <p:spPr>
          <a:xfrm>
            <a:off x="1" y="6413827"/>
            <a:ext cx="242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https://bit.ly/3vIiMlD</a:t>
            </a:r>
          </a:p>
        </p:txBody>
      </p:sp>
      <p:sp>
        <p:nvSpPr>
          <p:cNvPr id="10" name="Footer Placeholder 2">
            <a:extLst>
              <a:ext uri="{FF2B5EF4-FFF2-40B4-BE49-F238E27FC236}">
                <a16:creationId xmlns:a16="http://schemas.microsoft.com/office/drawing/2014/main" id="{70C2410A-C272-416F-92F1-1FC787CA3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955283" y="6459785"/>
            <a:ext cx="3135117" cy="365125"/>
          </a:xfrm>
        </p:spPr>
        <p:txBody>
          <a:bodyPr/>
          <a:lstStyle/>
          <a:p>
            <a:r>
              <a:rPr lang="en-US" sz="2800" dirty="0"/>
              <a:t>@</a:t>
            </a:r>
            <a:r>
              <a:rPr lang="en-US" sz="2800" dirty="0" err="1"/>
              <a:t>praveenraghuvan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851075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Architecture</a:t>
            </a:r>
          </a:p>
        </p:txBody>
      </p:sp>
      <p:pic>
        <p:nvPicPr>
          <p:cNvPr id="11" name="Content Placeholder 10" descr="Diagram&#10;&#10;Description automatically generated">
            <a:extLst>
              <a:ext uri="{FF2B5EF4-FFF2-40B4-BE49-F238E27FC236}">
                <a16:creationId xmlns:a16="http://schemas.microsoft.com/office/drawing/2014/main" id="{E42A448D-3FBB-4679-9422-42AD28001A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71" y="2046513"/>
            <a:ext cx="10836058" cy="408652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FA4198-214A-4570-B24E-3C57F74669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1289" y="8038"/>
            <a:ext cx="2276793" cy="7525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9ABC06-070A-46AB-AACA-6FB7FB7FD89A}"/>
              </a:ext>
            </a:extLst>
          </p:cNvPr>
          <p:cNvSpPr txBox="1"/>
          <p:nvPr/>
        </p:nvSpPr>
        <p:spPr>
          <a:xfrm>
            <a:off x="1" y="6413827"/>
            <a:ext cx="242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https://bit.ly/3vIiMlD</a:t>
            </a:r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id="{495C138B-E536-41EE-BF0B-A24BEEE7F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955283" y="6459785"/>
            <a:ext cx="3135117" cy="365125"/>
          </a:xfrm>
        </p:spPr>
        <p:txBody>
          <a:bodyPr/>
          <a:lstStyle/>
          <a:p>
            <a:r>
              <a:rPr lang="en-US" sz="2800" dirty="0"/>
              <a:t>@</a:t>
            </a:r>
            <a:r>
              <a:rPr lang="en-US" sz="2800" dirty="0" err="1"/>
              <a:t>praveenraghuvan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785132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Success Stories – </a:t>
            </a:r>
            <a:r>
              <a:rPr lang="en-US" dirty="0" err="1"/>
              <a:t>ML.Net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1927" y="1832411"/>
            <a:ext cx="7759636" cy="403718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976665" y="5928577"/>
            <a:ext cx="76301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https://dotnet.microsoft.com/apps/machinelearning-ai/ml-dotnet/customers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6C578D6-FE13-4B53-B8D4-35ECEA0369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1289" y="8038"/>
            <a:ext cx="2276793" cy="7525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115ECA0-C37F-4C35-A914-331621A55365}"/>
              </a:ext>
            </a:extLst>
          </p:cNvPr>
          <p:cNvSpPr txBox="1"/>
          <p:nvPr/>
        </p:nvSpPr>
        <p:spPr>
          <a:xfrm>
            <a:off x="1" y="6413827"/>
            <a:ext cx="242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https://bit.ly/3vIiMlD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E4FE6724-66AE-4C87-881D-015ED85FA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955283" y="6459785"/>
            <a:ext cx="3135117" cy="365125"/>
          </a:xfrm>
        </p:spPr>
        <p:txBody>
          <a:bodyPr/>
          <a:lstStyle/>
          <a:p>
            <a:r>
              <a:rPr lang="en-US" sz="2800" dirty="0"/>
              <a:t>@</a:t>
            </a:r>
            <a:r>
              <a:rPr lang="en-US" sz="2800" dirty="0" err="1"/>
              <a:t>praveenraghuvan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2480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AFC454B-A080-4D23-B177-6D5356C6E6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0522C2C-7B5C-48A7-A969-03941E5D2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9427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69476" y="220196"/>
            <a:ext cx="9422524" cy="6637806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6EE29F2-D77F-4BD0-A20B-334D316A1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58029" y="3334786"/>
            <a:ext cx="1942241" cy="188955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22D09ED2-868F-42C6-866E-F92E0CEF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520172">
            <a:off x="1474479" y="1096414"/>
            <a:ext cx="2987899" cy="2987899"/>
          </a:xfrm>
          <a:prstGeom prst="arc">
            <a:avLst>
              <a:gd name="adj1" fmla="val 14455503"/>
              <a:gd name="adj2" fmla="val 227775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440471" y="3808647"/>
            <a:ext cx="2712929" cy="9418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kern="120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tx1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+mj-lt"/>
                <a:ea typeface="+mj-ea"/>
                <a:cs typeface="+mj-cs"/>
              </a:rPr>
              <a:t>Demo</a:t>
            </a:r>
            <a:endParaRPr lang="en-US" sz="6000" b="1" kern="1200" cap="none" spc="0" dirty="0">
              <a:ln w="12700">
                <a:solidFill>
                  <a:schemeClr val="accent5"/>
                </a:solidFill>
                <a:prstDash val="solid"/>
              </a:ln>
              <a:solidFill>
                <a:schemeClr val="tx1"/>
              </a:solidFill>
              <a:effectLst/>
              <a:latin typeface="+mj-lt"/>
              <a:ea typeface="+mj-ea"/>
              <a:cs typeface="+mj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1675B5-8152-447C-BF4A-9DFDF75D8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1289" y="8038"/>
            <a:ext cx="2276793" cy="7525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A0BE1C2-331D-474A-8EB7-6215A4288402}"/>
              </a:ext>
            </a:extLst>
          </p:cNvPr>
          <p:cNvSpPr txBox="1"/>
          <p:nvPr/>
        </p:nvSpPr>
        <p:spPr>
          <a:xfrm>
            <a:off x="1" y="6413827"/>
            <a:ext cx="242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https://bit.ly/3vIiMlD</a:t>
            </a:r>
          </a:p>
        </p:txBody>
      </p:sp>
      <p:sp>
        <p:nvSpPr>
          <p:cNvPr id="12" name="Footer Placeholder 2">
            <a:extLst>
              <a:ext uri="{FF2B5EF4-FFF2-40B4-BE49-F238E27FC236}">
                <a16:creationId xmlns:a16="http://schemas.microsoft.com/office/drawing/2014/main" id="{D75312E5-8DE1-46F7-9726-BC9432032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955283" y="6459785"/>
            <a:ext cx="3135117" cy="365125"/>
          </a:xfrm>
        </p:spPr>
        <p:txBody>
          <a:bodyPr/>
          <a:lstStyle/>
          <a:p>
            <a:r>
              <a:rPr lang="en-US" sz="2800" dirty="0"/>
              <a:t>@</a:t>
            </a:r>
            <a:r>
              <a:rPr lang="en-US" sz="2800" dirty="0" err="1"/>
              <a:t>praveenraghuvan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296298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Resources</a:t>
            </a: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201168" lvl="1" indent="0" fontAlgn="base">
              <a:buNone/>
            </a:pPr>
            <a:r>
              <a:rPr lang="en-US" b="1" dirty="0" err="1"/>
              <a:t>Github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https://github.com/praveenraghuvanshi/tech-sessions/blob/master/04052022-CloudLunchAndLearn</a:t>
            </a:r>
            <a:endParaRPr lang="en-US" dirty="0"/>
          </a:p>
          <a:p>
            <a:pPr marL="201168" lvl="1" indent="0" fontAlgn="base">
              <a:buNone/>
            </a:pPr>
            <a:endParaRPr lang="en-US" dirty="0"/>
          </a:p>
          <a:p>
            <a:pPr marL="201168" lvl="1" indent="0" fontAlgn="base">
              <a:buNone/>
            </a:pPr>
            <a:r>
              <a:rPr lang="en-US" b="1" dirty="0"/>
              <a:t>Short URL: </a:t>
            </a:r>
          </a:p>
          <a:p>
            <a:pPr marL="201168" lvl="1" indent="0" fontAlgn="base">
              <a:buNone/>
            </a:pPr>
            <a:r>
              <a:rPr lang="en-US" sz="4000" dirty="0">
                <a:hlinkClick r:id="rId4"/>
              </a:rPr>
              <a:t>https://bit.ly/3vIiMlD</a:t>
            </a:r>
            <a:endParaRPr lang="en-US" sz="4000" dirty="0"/>
          </a:p>
          <a:p>
            <a:pPr marL="201168" lvl="1" indent="0" fontAlgn="base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5B6F16-03FD-49C4-A469-FBE492A3DF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1289" y="8038"/>
            <a:ext cx="2276793" cy="75258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083080F-28A7-4ECA-93AC-F4754F0A354B}"/>
              </a:ext>
            </a:extLst>
          </p:cNvPr>
          <p:cNvSpPr txBox="1"/>
          <p:nvPr/>
        </p:nvSpPr>
        <p:spPr>
          <a:xfrm>
            <a:off x="1" y="6413827"/>
            <a:ext cx="242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https://bit.ly/3vIiMlD</a:t>
            </a:r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D2AC3492-4EF7-43C8-ABAB-CE2FB54D8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955283" y="6459785"/>
            <a:ext cx="3135117" cy="365125"/>
          </a:xfrm>
        </p:spPr>
        <p:txBody>
          <a:bodyPr/>
          <a:lstStyle/>
          <a:p>
            <a:r>
              <a:rPr lang="en-US" sz="2800" dirty="0"/>
              <a:t>@</a:t>
            </a:r>
            <a:r>
              <a:rPr lang="en-US" sz="2800" dirty="0" err="1"/>
              <a:t>praveenraghuvan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50265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References</a:t>
            </a: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7272" y="591344"/>
            <a:ext cx="7186527" cy="5585619"/>
          </a:xfrm>
        </p:spPr>
        <p:txBody>
          <a:bodyPr anchor="ctr">
            <a:normAutofit/>
          </a:bodyPr>
          <a:lstStyle/>
          <a:p>
            <a:pPr lvl="1" fontAlgn="base"/>
            <a:r>
              <a:rPr lang="en-US" i="0" dirty="0">
                <a:solidFill>
                  <a:srgbClr val="171717"/>
                </a:solidFill>
                <a:effectLst/>
                <a:latin typeface="Segoe UI" panose="020B0502040204020203" pitchFamily="34" charset="0"/>
                <a:hlinkClick r:id="rId3"/>
              </a:rPr>
              <a:t>Develop Azure Functions using Visual Studio</a:t>
            </a:r>
            <a:endParaRPr lang="en-US" i="0" dirty="0">
              <a:solidFill>
                <a:srgbClr val="171717"/>
              </a:solidFill>
              <a:effectLst/>
              <a:latin typeface="Segoe UI" panose="020B0502040204020203" pitchFamily="34" charset="0"/>
            </a:endParaRPr>
          </a:p>
          <a:p>
            <a:pPr lvl="1" fontAlgn="base"/>
            <a:r>
              <a:rPr lang="en-US" i="0" dirty="0">
                <a:solidFill>
                  <a:srgbClr val="0A0B0C"/>
                </a:solidFill>
                <a:effectLst/>
                <a:latin typeface="-apple-system"/>
                <a:hlinkClick r:id="rId4"/>
              </a:rPr>
              <a:t>Multipart data with Azure Functions </a:t>
            </a:r>
            <a:r>
              <a:rPr lang="en-US" i="0" dirty="0" err="1">
                <a:solidFill>
                  <a:srgbClr val="0A0B0C"/>
                </a:solidFill>
                <a:effectLst/>
                <a:latin typeface="-apple-system"/>
                <a:hlinkClick r:id="rId4"/>
              </a:rPr>
              <a:t>HttpTriggers</a:t>
            </a:r>
            <a:endParaRPr lang="en-US" i="0" dirty="0">
              <a:solidFill>
                <a:srgbClr val="0A0B0C"/>
              </a:solidFill>
              <a:effectLst/>
              <a:latin typeface="-apple-system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Tutorial: Train an ML.NET classification model to categorize images</a:t>
            </a:r>
            <a:endParaRPr lang="en-US" dirty="0"/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dirty="0">
                <a:hlinkClick r:id="rId6"/>
              </a:rPr>
              <a:t>Train a deep learning image classification model with ML.NET and TensorFlow</a:t>
            </a:r>
            <a:endParaRPr lang="en-US" dirty="0"/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dirty="0">
                <a:hlinkClick r:id="rId7"/>
              </a:rPr>
              <a:t>Tutorial: Detect objects using ONNX in ML.NET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442C6F-A424-45BC-8F45-EAD2C54AAD0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01289" y="8038"/>
            <a:ext cx="2276793" cy="75258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09F7CDF-0122-44F6-AF99-6B9F3CB21FEE}"/>
              </a:ext>
            </a:extLst>
          </p:cNvPr>
          <p:cNvSpPr txBox="1"/>
          <p:nvPr/>
        </p:nvSpPr>
        <p:spPr>
          <a:xfrm>
            <a:off x="1" y="6413827"/>
            <a:ext cx="242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https://bit.ly/3vIiMlD</a:t>
            </a:r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0533287C-4439-4517-A5B9-4CF95F0F1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955283" y="6459785"/>
            <a:ext cx="3135117" cy="365125"/>
          </a:xfrm>
        </p:spPr>
        <p:txBody>
          <a:bodyPr/>
          <a:lstStyle/>
          <a:p>
            <a:r>
              <a:rPr lang="en-US" sz="2800" dirty="0"/>
              <a:t>@</a:t>
            </a:r>
            <a:r>
              <a:rPr lang="en-US" sz="2800" dirty="0" err="1"/>
              <a:t>praveenraghuvan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19802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325" y="3092927"/>
            <a:ext cx="2542068" cy="670067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</a:t>
            </a:r>
            <a:br>
              <a:rPr lang="en-US" dirty="0"/>
            </a:br>
            <a:br>
              <a:rPr lang="en-US" dirty="0"/>
            </a:br>
            <a:r>
              <a:rPr lang="en-US" dirty="0"/>
              <a:t>Q &amp; 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24566" y="468085"/>
            <a:ext cx="6654074" cy="4855029"/>
          </a:xfrm>
        </p:spPr>
        <p:txBody>
          <a:bodyPr>
            <a:normAutofit fontScale="32500" lnSpcReduction="20000"/>
          </a:bodyPr>
          <a:lstStyle/>
          <a:p>
            <a:pPr marL="0" indent="0">
              <a:lnSpc>
                <a:spcPct val="320000"/>
              </a:lnSpc>
              <a:buNone/>
            </a:pPr>
            <a:r>
              <a:rPr lang="en-US" sz="8000" dirty="0">
                <a:hlinkClick r:id="rId3"/>
              </a:rPr>
              <a:t>https://in.linkedin.com/in/praveenraghuvanshi</a:t>
            </a:r>
            <a:endParaRPr lang="en-US" sz="8000" dirty="0"/>
          </a:p>
          <a:p>
            <a:pPr marL="0" indent="0">
              <a:lnSpc>
                <a:spcPct val="320000"/>
              </a:lnSpc>
              <a:buNone/>
            </a:pPr>
            <a:r>
              <a:rPr lang="en-US" sz="8000" dirty="0">
                <a:hlinkClick r:id="rId4"/>
              </a:rPr>
              <a:t>https://</a:t>
            </a:r>
            <a:r>
              <a:rPr lang="en-US" sz="8000" dirty="0">
                <a:hlinkClick r:id="" action="ppaction://noaction"/>
              </a:rPr>
              <a:t>github.com/praveenraghuvanshi</a:t>
            </a:r>
          </a:p>
          <a:p>
            <a:pPr marL="0" indent="0">
              <a:lnSpc>
                <a:spcPct val="320000"/>
              </a:lnSpc>
              <a:buNone/>
            </a:pPr>
            <a:r>
              <a:rPr lang="en-US" sz="8000" dirty="0">
                <a:hlinkClick r:id="" action="ppaction://noaction"/>
              </a:rPr>
              <a:t>@</a:t>
            </a:r>
            <a:r>
              <a:rPr lang="en-US" sz="8000" dirty="0" err="1">
                <a:hlinkClick r:id="rId4"/>
              </a:rPr>
              <a:t>praveenraghuvan</a:t>
            </a:r>
            <a:endParaRPr lang="en-US" sz="8000" dirty="0">
              <a:hlinkClick r:id="rId4"/>
            </a:endParaRPr>
          </a:p>
          <a:p>
            <a:pPr marL="0" indent="0">
              <a:lnSpc>
                <a:spcPct val="320000"/>
              </a:lnSpc>
              <a:buNone/>
            </a:pPr>
            <a:endParaRPr lang="en-US" sz="8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347" y="1032750"/>
            <a:ext cx="654761" cy="65476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3538" y="3838342"/>
            <a:ext cx="470611" cy="47061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287555" y="4708647"/>
            <a:ext cx="672809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hlinkClick r:id="rId7"/>
              </a:rPr>
              <a:t>https://t.me/joinchat/IifUJQ_PuYT757Turx-nLg </a:t>
            </a:r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32" name="Picture 8" descr="circle messenger round icon telegram icon #2180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0026" y="4708647"/>
            <a:ext cx="494123" cy="494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23538" y="2438036"/>
            <a:ext cx="523875" cy="533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23538" y="2438036"/>
            <a:ext cx="523875" cy="5334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A3975BB-5CE2-4B2B-BC19-F29C3698A915}"/>
              </a:ext>
            </a:extLst>
          </p:cNvPr>
          <p:cNvSpPr txBox="1"/>
          <p:nvPr/>
        </p:nvSpPr>
        <p:spPr>
          <a:xfrm>
            <a:off x="4281775" y="5717227"/>
            <a:ext cx="6093912" cy="7128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01168" lvl="1" indent="0" fontAlgn="base">
              <a:lnSpc>
                <a:spcPct val="120000"/>
              </a:lnSpc>
              <a:buNone/>
            </a:pPr>
            <a:r>
              <a:rPr lang="en-US" sz="3600" dirty="0">
                <a:hlinkClick r:id="rId11"/>
              </a:rPr>
              <a:t>https://bit.ly/3vIiMlD</a:t>
            </a:r>
            <a:endParaRPr lang="en-US" sz="36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67E3026-DA6B-49C6-9345-C3D39FF3EB8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901289" y="8038"/>
            <a:ext cx="2276793" cy="75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058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1101" y="977784"/>
            <a:ext cx="3200400" cy="57981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Introduction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12" t="12206" r="28561" b="2450"/>
          <a:stretch/>
        </p:blipFill>
        <p:spPr>
          <a:xfrm>
            <a:off x="550819" y="1178913"/>
            <a:ext cx="3669133" cy="4260272"/>
          </a:xfr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955283" y="6459785"/>
            <a:ext cx="3135117" cy="365125"/>
          </a:xfrm>
        </p:spPr>
        <p:txBody>
          <a:bodyPr/>
          <a:lstStyle/>
          <a:p>
            <a:r>
              <a:rPr lang="en-US" sz="2800" dirty="0"/>
              <a:t>@</a:t>
            </a:r>
            <a:r>
              <a:rPr lang="en-US" sz="2800" dirty="0" err="1"/>
              <a:t>praveenraghuvan</a:t>
            </a:r>
            <a:endParaRPr lang="en-US" sz="28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91101" y="1661198"/>
            <a:ext cx="7416172" cy="452716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Cloud Architect @ Harman, A Samsung Company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Domain: Professional Audio, Video &amp; Control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Area of Expertise: Cloud, Distributed computing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Area of Interest: AI/ML and IoT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Location: Bangalore, India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Member: </a:t>
            </a:r>
          </a:p>
        </p:txBody>
      </p:sp>
      <p:pic>
        <p:nvPicPr>
          <p:cNvPr id="1026" name="Picture 2" descr=".NET Foundati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1129" y="4947401"/>
            <a:ext cx="982344" cy="982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C761DE-223F-45F0-A9D2-BD8BD37916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01289" y="8038"/>
            <a:ext cx="2276793" cy="7525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2960E87-5E3D-4572-A01B-3FB01FE32519}"/>
              </a:ext>
            </a:extLst>
          </p:cNvPr>
          <p:cNvSpPr txBox="1"/>
          <p:nvPr/>
        </p:nvSpPr>
        <p:spPr>
          <a:xfrm>
            <a:off x="1" y="6413827"/>
            <a:ext cx="242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https://bit.ly/3vIiMlD</a:t>
            </a:r>
          </a:p>
        </p:txBody>
      </p:sp>
    </p:spTree>
    <p:extLst>
      <p:ext uri="{BB962C8B-B14F-4D97-AF65-F5344CB8AC3E}">
        <p14:creationId xmlns:p14="http://schemas.microsoft.com/office/powerpoint/2010/main" val="2000988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Agenda</a:t>
            </a: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/>
              <a:t>  Serverless</a:t>
            </a:r>
          </a:p>
          <a:p>
            <a:pPr lvl="1"/>
            <a:r>
              <a:rPr lang="en-US"/>
              <a:t>  Azure Functions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  Deep Neural Networks(DNN) 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  Image Classification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  </a:t>
            </a:r>
            <a:r>
              <a:rPr lang="en-US" err="1"/>
              <a:t>ML.Net</a:t>
            </a: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  Demo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8847F6-52DF-4079-854A-C3D62EC930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1289" y="8038"/>
            <a:ext cx="2276793" cy="7525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7AB402C-F828-4BF1-AFED-AF1924E69A27}"/>
              </a:ext>
            </a:extLst>
          </p:cNvPr>
          <p:cNvSpPr txBox="1"/>
          <p:nvPr/>
        </p:nvSpPr>
        <p:spPr>
          <a:xfrm>
            <a:off x="1" y="6413827"/>
            <a:ext cx="242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https://bit.ly/3vIiMlD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58597A84-FD5A-4799-930A-2E67426F1C2D}"/>
              </a:ext>
            </a:extLst>
          </p:cNvPr>
          <p:cNvSpPr txBox="1">
            <a:spLocks/>
          </p:cNvSpPr>
          <p:nvPr/>
        </p:nvSpPr>
        <p:spPr>
          <a:xfrm>
            <a:off x="8955283" y="6459785"/>
            <a:ext cx="31351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/>
              <a:t>@praveenraghuvan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68060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Serverless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826935" y="5962062"/>
            <a:ext cx="70859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source: </a:t>
            </a:r>
            <a:r>
              <a:rPr lang="en-US">
                <a:hlinkClick r:id="rId3"/>
              </a:rPr>
              <a:t>https://danielhkim.net/2020/02/27/serverless-cloud-computing/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4827" y="1846263"/>
            <a:ext cx="7990609" cy="4022725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DB22A48-7D5B-4E27-A1A4-6DD1CD9DCD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1289" y="8038"/>
            <a:ext cx="2276793" cy="7525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17DDAEB-C625-4D0A-9DB7-55171552F44C}"/>
              </a:ext>
            </a:extLst>
          </p:cNvPr>
          <p:cNvSpPr txBox="1"/>
          <p:nvPr/>
        </p:nvSpPr>
        <p:spPr>
          <a:xfrm>
            <a:off x="1" y="6413827"/>
            <a:ext cx="242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https://bit.ly/3vIiMlD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20854FA5-9715-4387-AC9B-32BCAED7140A}"/>
              </a:ext>
            </a:extLst>
          </p:cNvPr>
          <p:cNvSpPr txBox="1">
            <a:spLocks/>
          </p:cNvSpPr>
          <p:nvPr/>
        </p:nvSpPr>
        <p:spPr>
          <a:xfrm>
            <a:off x="8955283" y="6459785"/>
            <a:ext cx="31351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/>
              <a:t>@praveenraghuvan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88851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Functions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712" y="1802585"/>
            <a:ext cx="9037578" cy="447645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24FEFF-CEB1-4CC3-BEA7-99B385B7B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1289" y="8038"/>
            <a:ext cx="2276793" cy="7525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8BB834E-0918-4251-A717-B9A2C1453C48}"/>
              </a:ext>
            </a:extLst>
          </p:cNvPr>
          <p:cNvSpPr txBox="1"/>
          <p:nvPr/>
        </p:nvSpPr>
        <p:spPr>
          <a:xfrm>
            <a:off x="1" y="6413827"/>
            <a:ext cx="242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https://bit.ly/3vIiMlD</a:t>
            </a:r>
          </a:p>
        </p:txBody>
      </p: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0502D082-1450-41B2-BA73-DF9F0A597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955283" y="6459785"/>
            <a:ext cx="3135117" cy="365125"/>
          </a:xfrm>
        </p:spPr>
        <p:txBody>
          <a:bodyPr/>
          <a:lstStyle/>
          <a:p>
            <a:r>
              <a:rPr lang="en-US" sz="2800" dirty="0"/>
              <a:t>@</a:t>
            </a:r>
            <a:r>
              <a:rPr lang="en-US" sz="2800" dirty="0" err="1"/>
              <a:t>praveenraghuvan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00374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Functions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961" y="1809317"/>
            <a:ext cx="6439354" cy="4480647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84081D-143F-4C21-BB8C-15CF34FF5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1289" y="8038"/>
            <a:ext cx="2276793" cy="7525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6134689-1A0F-4274-BB49-37074EB55365}"/>
              </a:ext>
            </a:extLst>
          </p:cNvPr>
          <p:cNvSpPr txBox="1"/>
          <p:nvPr/>
        </p:nvSpPr>
        <p:spPr>
          <a:xfrm>
            <a:off x="1" y="6413827"/>
            <a:ext cx="242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https://bit.ly/3vIiMlD</a:t>
            </a:r>
          </a:p>
        </p:txBody>
      </p:sp>
      <p:sp>
        <p:nvSpPr>
          <p:cNvPr id="12" name="Footer Placeholder 2">
            <a:extLst>
              <a:ext uri="{FF2B5EF4-FFF2-40B4-BE49-F238E27FC236}">
                <a16:creationId xmlns:a16="http://schemas.microsoft.com/office/drawing/2014/main" id="{0F243B81-2DC6-495A-8E71-14559B462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955283" y="6459785"/>
            <a:ext cx="3135117" cy="365125"/>
          </a:xfrm>
        </p:spPr>
        <p:txBody>
          <a:bodyPr/>
          <a:lstStyle/>
          <a:p>
            <a:r>
              <a:rPr lang="en-US" sz="2800" dirty="0"/>
              <a:t>@</a:t>
            </a:r>
            <a:r>
              <a:rPr lang="en-US" sz="2800" dirty="0" err="1"/>
              <a:t>praveenraghuvan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22000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</a:t>
            </a:r>
          </a:p>
        </p:txBody>
      </p:sp>
      <p:sp>
        <p:nvSpPr>
          <p:cNvPr id="9" name="Rectangle 8"/>
          <p:cNvSpPr/>
          <p:nvPr/>
        </p:nvSpPr>
        <p:spPr>
          <a:xfrm>
            <a:off x="1312171" y="5867224"/>
            <a:ext cx="98435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https://quantdare.com/what-is-the-difference-between-deep-learning-and-machine-learning/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245" y="1870364"/>
            <a:ext cx="9277686" cy="3996860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B5727F-0457-4155-AC18-4AD56CDE4B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1289" y="8038"/>
            <a:ext cx="2276793" cy="75258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46E8569-8F36-4274-9E58-D37A0A2447D7}"/>
              </a:ext>
            </a:extLst>
          </p:cNvPr>
          <p:cNvSpPr txBox="1"/>
          <p:nvPr/>
        </p:nvSpPr>
        <p:spPr>
          <a:xfrm>
            <a:off x="1" y="6413827"/>
            <a:ext cx="242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https://bit.ly/3vIiMlD</a:t>
            </a:r>
          </a:p>
        </p:txBody>
      </p:sp>
      <p:sp>
        <p:nvSpPr>
          <p:cNvPr id="12" name="Footer Placeholder 2">
            <a:extLst>
              <a:ext uri="{FF2B5EF4-FFF2-40B4-BE49-F238E27FC236}">
                <a16:creationId xmlns:a16="http://schemas.microsoft.com/office/drawing/2014/main" id="{CDE8948D-8232-4B26-AE90-8FFB1BBF9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955283" y="6459785"/>
            <a:ext cx="3135117" cy="365125"/>
          </a:xfrm>
        </p:spPr>
        <p:txBody>
          <a:bodyPr/>
          <a:lstStyle/>
          <a:p>
            <a:r>
              <a:rPr lang="en-US" sz="2800" dirty="0"/>
              <a:t>@</a:t>
            </a:r>
            <a:r>
              <a:rPr lang="en-US" sz="2800" dirty="0" err="1"/>
              <a:t>praveenraghuvan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59935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</a:t>
            </a:r>
          </a:p>
        </p:txBody>
      </p:sp>
      <p:sp>
        <p:nvSpPr>
          <p:cNvPr id="9" name="Rectangle 8"/>
          <p:cNvSpPr/>
          <p:nvPr/>
        </p:nvSpPr>
        <p:spPr>
          <a:xfrm>
            <a:off x="1312171" y="5867224"/>
            <a:ext cx="98435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2"/>
              </a:rPr>
              <a:t>https://quantdare.com/what-is-the-difference-between-deep-learning-and-machine-learning/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170" y="1844499"/>
            <a:ext cx="9722975" cy="4022725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147073-A45E-4D7E-B8C7-096B215FEA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1289" y="8038"/>
            <a:ext cx="2276793" cy="7525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3BCE38A-B7E4-4065-B114-D4FB5F382904}"/>
              </a:ext>
            </a:extLst>
          </p:cNvPr>
          <p:cNvSpPr txBox="1"/>
          <p:nvPr/>
        </p:nvSpPr>
        <p:spPr>
          <a:xfrm>
            <a:off x="1" y="6413827"/>
            <a:ext cx="242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https://bit.ly/3vIiMlD</a:t>
            </a:r>
          </a:p>
        </p:txBody>
      </p:sp>
      <p:sp>
        <p:nvSpPr>
          <p:cNvPr id="12" name="Footer Placeholder 2">
            <a:extLst>
              <a:ext uri="{FF2B5EF4-FFF2-40B4-BE49-F238E27FC236}">
                <a16:creationId xmlns:a16="http://schemas.microsoft.com/office/drawing/2014/main" id="{229BED9B-42AA-48E6-BAD7-01906475EBE0}"/>
              </a:ext>
            </a:extLst>
          </p:cNvPr>
          <p:cNvSpPr txBox="1">
            <a:spLocks/>
          </p:cNvSpPr>
          <p:nvPr/>
        </p:nvSpPr>
        <p:spPr>
          <a:xfrm>
            <a:off x="8955283" y="6459785"/>
            <a:ext cx="31351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/>
              <a:t>@praveenraghuvan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64834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Classification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2287243"/>
            <a:ext cx="10076392" cy="3146383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ABDE84-DCC4-47B5-94A5-59E84954E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1289" y="8038"/>
            <a:ext cx="2276793" cy="7525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695127A-DDAF-4015-AAE6-943B6A1DFACE}"/>
              </a:ext>
            </a:extLst>
          </p:cNvPr>
          <p:cNvSpPr txBox="1"/>
          <p:nvPr/>
        </p:nvSpPr>
        <p:spPr>
          <a:xfrm>
            <a:off x="1" y="6413827"/>
            <a:ext cx="24282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https://bit.ly/3vIiMlD</a:t>
            </a:r>
          </a:p>
        </p:txBody>
      </p:sp>
      <p:sp>
        <p:nvSpPr>
          <p:cNvPr id="10" name="Footer Placeholder 2">
            <a:extLst>
              <a:ext uri="{FF2B5EF4-FFF2-40B4-BE49-F238E27FC236}">
                <a16:creationId xmlns:a16="http://schemas.microsoft.com/office/drawing/2014/main" id="{898C1C08-39A2-44FC-B5F0-BE3D867A6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955283" y="6459785"/>
            <a:ext cx="3135117" cy="365125"/>
          </a:xfrm>
        </p:spPr>
        <p:txBody>
          <a:bodyPr/>
          <a:lstStyle/>
          <a:p>
            <a:r>
              <a:rPr lang="en-US" sz="2800" dirty="0"/>
              <a:t>@</a:t>
            </a:r>
            <a:r>
              <a:rPr lang="en-US" sz="2800" dirty="0" err="1"/>
              <a:t>praveenraghuvan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64092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658</TotalTime>
  <Words>513</Words>
  <Application>Microsoft Office PowerPoint</Application>
  <PresentationFormat>Widescreen</PresentationFormat>
  <Paragraphs>97</Paragraphs>
  <Slides>18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-apple-system</vt:lpstr>
      <vt:lpstr>Arial</vt:lpstr>
      <vt:lpstr>Calibri</vt:lpstr>
      <vt:lpstr>Calibri Light</vt:lpstr>
      <vt:lpstr>Segoe UI</vt:lpstr>
      <vt:lpstr>Office Theme</vt:lpstr>
      <vt:lpstr>Serverless Deep Neural Network(DNN) with Azure Functions and ML.Net</vt:lpstr>
      <vt:lpstr>Introduction</vt:lpstr>
      <vt:lpstr>Agenda</vt:lpstr>
      <vt:lpstr>Serverless</vt:lpstr>
      <vt:lpstr>Azure Functions</vt:lpstr>
      <vt:lpstr>Azure Functions</vt:lpstr>
      <vt:lpstr>Deep Neural Network</vt:lpstr>
      <vt:lpstr>Deep Neural Network</vt:lpstr>
      <vt:lpstr>Image Classification</vt:lpstr>
      <vt:lpstr>Image Classification</vt:lpstr>
      <vt:lpstr>Transfer Learning – MobileNet V2</vt:lpstr>
      <vt:lpstr>ML.Net</vt:lpstr>
      <vt:lpstr>Cloud Architecture</vt:lpstr>
      <vt:lpstr>Customer Success Stories – ML.Net</vt:lpstr>
      <vt:lpstr>PowerPoint Presentation</vt:lpstr>
      <vt:lpstr>Resources</vt:lpstr>
      <vt:lpstr>References</vt:lpstr>
      <vt:lpstr>Thank you  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Serverless Deep Neural Network(DNN) with Azure Functions and ML.Net</dc:title>
  <dc:creator>Raghuvanshi, Praveen</dc:creator>
  <cp:lastModifiedBy>Raghuvanshi, Praveen</cp:lastModifiedBy>
  <cp:revision>27</cp:revision>
  <dcterms:created xsi:type="dcterms:W3CDTF">2021-10-27T07:15:02Z</dcterms:created>
  <dcterms:modified xsi:type="dcterms:W3CDTF">2022-05-04T14:09:31Z</dcterms:modified>
</cp:coreProperties>
</file>

<file path=docProps/thumbnail.jpeg>
</file>